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58" r:id="rId5"/>
    <p:sldId id="262" r:id="rId6"/>
    <p:sldId id="263" r:id="rId7"/>
    <p:sldId id="257" r:id="rId8"/>
    <p:sldId id="260" r:id="rId9"/>
    <p:sldId id="261" r:id="rId10"/>
    <p:sldId id="259"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88" r:id="rId24"/>
    <p:sldId id="269" r:id="rId25"/>
    <p:sldId id="289" r:id="rId26"/>
    <p:sldId id="279" r:id="rId27"/>
    <p:sldId id="290" r:id="rId28"/>
    <p:sldId id="281" r:id="rId29"/>
    <p:sldId id="280" r:id="rId30"/>
    <p:sldId id="282" r:id="rId31"/>
    <p:sldId id="283" r:id="rId32"/>
    <p:sldId id="284" r:id="rId33"/>
    <p:sldId id="285" r:id="rId34"/>
    <p:sldId id="286"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6" d="100"/>
          <a:sy n="86" d="100"/>
        </p:scale>
        <p:origin x="55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9/7/2023</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9/7/2023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9/7/2023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9/7/2023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9/7/2023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9/7/2023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9/7/2023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9/7/2023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9/7/2023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9/7/2023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9/7/2023</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9/7/2023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9/7/2023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9/7/2023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9/7/2023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9/7/2023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9/7/2023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9/7/2023</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Take Flight Curriculum by Scottish Rite </a:t>
            </a:r>
          </a:p>
        </p:txBody>
      </p:sp>
      <p:sp>
        <p:nvSpPr>
          <p:cNvPr id="3" name="Subtitle 2"/>
          <p:cNvSpPr>
            <a:spLocks noGrp="1"/>
          </p:cNvSpPr>
          <p:nvPr>
            <p:ph type="subTitle" idx="1"/>
          </p:nvPr>
        </p:nvSpPr>
        <p:spPr/>
        <p:txBody>
          <a:bodyPr/>
          <a:lstStyle/>
          <a:p>
            <a:r>
              <a:rPr lang="en-US" dirty="0"/>
              <a:t>Parent Information</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39159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Responsibility</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accent4">
                  <a:lumMod val="75000"/>
                </a:schemeClr>
              </a:solidFill>
            </a:endParaRPr>
          </a:p>
          <a:p>
            <a:pPr marL="0" indent="0" algn="ctr">
              <a:buNone/>
            </a:pPr>
            <a:r>
              <a:rPr lang="en-US" sz="2400" b="1" dirty="0">
                <a:solidFill>
                  <a:schemeClr val="accent4">
                    <a:lumMod val="75000"/>
                  </a:schemeClr>
                </a:solidFill>
              </a:rPr>
              <a:t>Responsibility for a student’s learning, growth, and success are shared by the parents, student, and Dyslexia Therapist</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230955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Handwriting Practice</a:t>
            </a:r>
          </a:p>
        </p:txBody>
      </p:sp>
      <p:sp>
        <p:nvSpPr>
          <p:cNvPr id="3" name="Content Placeholder 2"/>
          <p:cNvSpPr>
            <a:spLocks noGrp="1"/>
          </p:cNvSpPr>
          <p:nvPr>
            <p:ph idx="1"/>
          </p:nvPr>
        </p:nvSpPr>
        <p:spPr/>
        <p:txBody>
          <a:bodyPr/>
          <a:lstStyle/>
          <a:p>
            <a:pPr marL="0" indent="0">
              <a:buNone/>
            </a:pPr>
            <a:r>
              <a:rPr lang="en-US" sz="2400" b="1" dirty="0">
                <a:solidFill>
                  <a:schemeClr val="accent4">
                    <a:lumMod val="75000"/>
                  </a:schemeClr>
                </a:solidFill>
              </a:rPr>
              <a:t>Lower Case Cursive Handwriting</a:t>
            </a:r>
          </a:p>
          <a:p>
            <a:pPr marL="0" indent="0">
              <a:buNone/>
            </a:pPr>
            <a:endParaRPr lang="en-US" b="1" dirty="0"/>
          </a:p>
          <a:p>
            <a:r>
              <a:rPr lang="en-US" b="1" dirty="0"/>
              <a:t>Begins at a consistent starting point for each letter</a:t>
            </a:r>
          </a:p>
          <a:p>
            <a:endParaRPr lang="en-US" b="1" dirty="0"/>
          </a:p>
          <a:p>
            <a:r>
              <a:rPr lang="en-US" b="1" dirty="0"/>
              <a:t>Reduces reversals of letters</a:t>
            </a:r>
          </a:p>
          <a:p>
            <a:endParaRPr lang="en-US" b="1" dirty="0"/>
          </a:p>
          <a:p>
            <a:r>
              <a:rPr lang="en-US" b="1" dirty="0"/>
              <a:t>Provides unique shapes</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29329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alpha p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955" y="223838"/>
            <a:ext cx="5399088" cy="6400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pPr marL="0" indent="0">
              <a:buNone/>
            </a:pPr>
            <a:endParaRPr lang="en-US" dirty="0"/>
          </a:p>
        </p:txBody>
      </p:sp>
      <p:pic>
        <p:nvPicPr>
          <p:cNvPr id="6" name="Picture 5"/>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086318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Handwriting Check Points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chemeClr val="tx1"/>
                </a:solidFill>
              </a:rPr>
              <a:t>Encourage correct pencil grip</a:t>
            </a:r>
          </a:p>
          <a:p>
            <a:pPr marL="0" indent="0">
              <a:buNone/>
            </a:pPr>
            <a:r>
              <a:rPr lang="en-US" b="1" dirty="0">
                <a:solidFill>
                  <a:schemeClr val="tx1"/>
                </a:solidFill>
              </a:rPr>
              <a:t>Observe writing position</a:t>
            </a:r>
          </a:p>
          <a:p>
            <a:pPr marL="0" indent="0">
              <a:buNone/>
            </a:pPr>
            <a:endParaRPr lang="en-US" sz="1400" b="1" dirty="0"/>
          </a:p>
          <a:p>
            <a:r>
              <a:rPr lang="en-US" sz="1400" b="1" dirty="0"/>
              <a:t>Feet flat</a:t>
            </a:r>
          </a:p>
          <a:p>
            <a:endParaRPr lang="en-US" sz="1400" b="1" dirty="0"/>
          </a:p>
          <a:p>
            <a:r>
              <a:rPr lang="en-US" sz="1400" b="1" dirty="0"/>
              <a:t>Straight back</a:t>
            </a:r>
          </a:p>
          <a:p>
            <a:endParaRPr lang="en-US" sz="1400" b="1" dirty="0"/>
          </a:p>
          <a:p>
            <a:r>
              <a:rPr lang="en-US" sz="1400" b="1" dirty="0"/>
              <a:t>Paper anchored with non-writing hand</a:t>
            </a:r>
          </a:p>
          <a:p>
            <a:endParaRPr lang="en-US" sz="1400" b="1" dirty="0"/>
          </a:p>
          <a:p>
            <a:r>
              <a:rPr lang="en-US" sz="1400" b="1" dirty="0"/>
              <a:t>Paper parallel to writing arm</a:t>
            </a:r>
          </a:p>
          <a:p>
            <a:endParaRPr lang="en-US" sz="1400" b="1" dirty="0"/>
          </a:p>
          <a:p>
            <a:r>
              <a:rPr lang="en-US" sz="1400" b="1" dirty="0"/>
              <a:t>Pencil pointing over shoulder</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79826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 Rapid Automatic Practice</a:t>
            </a:r>
          </a:p>
        </p:txBody>
      </p:sp>
      <p:sp>
        <p:nvSpPr>
          <p:cNvPr id="3" name="Content Placeholder 2"/>
          <p:cNvSpPr>
            <a:spLocks noGrp="1"/>
          </p:cNvSpPr>
          <p:nvPr>
            <p:ph idx="1"/>
          </p:nvPr>
        </p:nvSpPr>
        <p:spPr/>
        <p:txBody>
          <a:bodyPr>
            <a:normAutofit/>
          </a:bodyPr>
          <a:lstStyle/>
          <a:p>
            <a:pPr marL="0" indent="0">
              <a:buNone/>
            </a:pPr>
            <a:r>
              <a:rPr lang="en-US" b="1" dirty="0">
                <a:solidFill>
                  <a:schemeClr val="tx1"/>
                </a:solidFill>
              </a:rPr>
              <a:t>Purpose</a:t>
            </a:r>
          </a:p>
          <a:p>
            <a:pPr marL="0" indent="0">
              <a:buNone/>
            </a:pPr>
            <a:endParaRPr lang="en-US" sz="1400" b="1" dirty="0"/>
          </a:p>
          <a:p>
            <a:r>
              <a:rPr lang="en-US" sz="1400" b="1" dirty="0"/>
              <a:t>Connect the printed letter to its name and sound</a:t>
            </a:r>
          </a:p>
          <a:p>
            <a:endParaRPr lang="en-US" sz="1400" b="1" dirty="0"/>
          </a:p>
          <a:p>
            <a:r>
              <a:rPr lang="en-US" sz="1400" b="1" dirty="0"/>
              <a:t>Develop accurate and effortless reading through repeated practice</a:t>
            </a:r>
          </a:p>
          <a:p>
            <a:endParaRPr lang="en-US" sz="1400" b="1" dirty="0"/>
          </a:p>
          <a:p>
            <a:r>
              <a:rPr lang="en-US" sz="1400" b="1" dirty="0"/>
              <a:t>Increase reading speed while maintaining accuracy</a:t>
            </a:r>
          </a:p>
          <a:p>
            <a:pPr marL="0" indent="0">
              <a:buNone/>
            </a:pPr>
            <a:endParaRPr lang="en-US" sz="1400" b="1" dirty="0"/>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55768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5" name="Picture 2" descr="p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45" y="533400"/>
            <a:ext cx="5121275" cy="6324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83994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5" name="Picture 2" descr="p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408" y="228600"/>
            <a:ext cx="5492750" cy="662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01523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5" name="Picture 2" descr="p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220" y="304800"/>
            <a:ext cx="5445125" cy="6553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423153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Word Practice</a:t>
            </a:r>
          </a:p>
        </p:txBody>
      </p:sp>
      <p:sp>
        <p:nvSpPr>
          <p:cNvPr id="3" name="Content Placeholder 2"/>
          <p:cNvSpPr>
            <a:spLocks noGrp="1"/>
          </p:cNvSpPr>
          <p:nvPr>
            <p:ph idx="1"/>
          </p:nvPr>
        </p:nvSpPr>
        <p:spPr/>
        <p:txBody>
          <a:bodyPr>
            <a:normAutofit/>
          </a:bodyPr>
          <a:lstStyle/>
          <a:p>
            <a:pPr marL="0" indent="0">
              <a:buNone/>
            </a:pPr>
            <a:r>
              <a:rPr lang="en-US" sz="2400" b="1" dirty="0">
                <a:solidFill>
                  <a:schemeClr val="accent4">
                    <a:lumMod val="75000"/>
                  </a:schemeClr>
                </a:solidFill>
              </a:rPr>
              <a:t>Instant words are a list of 300 words that occur frequently in reading.</a:t>
            </a:r>
          </a:p>
          <a:p>
            <a:pPr marL="0" indent="0">
              <a:buNone/>
            </a:pPr>
            <a:endParaRPr lang="en-US" b="1" dirty="0"/>
          </a:p>
          <a:p>
            <a:pPr marL="0" indent="0">
              <a:buNone/>
            </a:pPr>
            <a:r>
              <a:rPr lang="en-US" b="1" dirty="0"/>
              <a:t>Purpose</a:t>
            </a:r>
          </a:p>
          <a:p>
            <a:r>
              <a:rPr lang="en-US" sz="1600" b="1" dirty="0"/>
              <a:t>Provide repeated practice of the 300 words presented in groups of ten</a:t>
            </a:r>
          </a:p>
          <a:p>
            <a:endParaRPr lang="en-US" sz="1600" b="1" dirty="0"/>
          </a:p>
          <a:p>
            <a:r>
              <a:rPr lang="en-US" sz="1600" b="1" dirty="0"/>
              <a:t>Develop rapid, accurate word recognition</a:t>
            </a:r>
          </a:p>
          <a:p>
            <a:pPr marL="0" indent="0">
              <a:buNone/>
            </a:pPr>
            <a:endParaRPr lang="en-US" sz="1400" b="1" dirty="0"/>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267385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Columns</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160822619"/>
              </p:ext>
            </p:extLst>
          </p:nvPr>
        </p:nvGraphicFramePr>
        <p:xfrm>
          <a:off x="2681240" y="2603500"/>
          <a:ext cx="5773832" cy="3416300"/>
        </p:xfrm>
        <a:graphic>
          <a:graphicData uri="http://schemas.openxmlformats.org/presentationml/2006/ole">
            <mc:AlternateContent xmlns:mc="http://schemas.openxmlformats.org/markup-compatibility/2006">
              <mc:Choice xmlns:v="urn:schemas-microsoft-com:vml" Requires="v">
                <p:oleObj spid="_x0000_s1040" name="Image" r:id="rId3" imgW="10579592" imgH="6259592" progId="Photoshop.Image.7">
                  <p:embed/>
                </p:oleObj>
              </mc:Choice>
              <mc:Fallback>
                <p:oleObj name="Image" r:id="rId3" imgW="10579592" imgH="6259592" progId="Photoshop.Image.7">
                  <p:embed/>
                  <p:pic>
                    <p:nvPicPr>
                      <p:cNvPr id="266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40" y="2603500"/>
                        <a:ext cx="5773832" cy="34163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 name="Picture 4"/>
          <p:cNvPicPr>
            <a:picLocks noChangeAspect="1"/>
          </p:cNvPicPr>
          <p:nvPr/>
        </p:nvPicPr>
        <p:blipFill>
          <a:blip r:embed="rId5"/>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92494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Approaches</a:t>
            </a:r>
          </a:p>
        </p:txBody>
      </p:sp>
      <p:sp>
        <p:nvSpPr>
          <p:cNvPr id="3" name="Content Placeholder 2"/>
          <p:cNvSpPr>
            <a:spLocks noGrp="1"/>
          </p:cNvSpPr>
          <p:nvPr>
            <p:ph idx="1"/>
          </p:nvPr>
        </p:nvSpPr>
        <p:spPr/>
        <p:txBody>
          <a:bodyPr/>
          <a:lstStyle/>
          <a:p>
            <a:r>
              <a:rPr lang="en-US" b="1" dirty="0"/>
              <a:t>Multisensory</a:t>
            </a:r>
          </a:p>
          <a:p>
            <a:endParaRPr lang="en-US" b="1" dirty="0"/>
          </a:p>
          <a:p>
            <a:r>
              <a:rPr lang="en-US" b="1" dirty="0"/>
              <a:t>Process-Oriented</a:t>
            </a:r>
          </a:p>
          <a:p>
            <a:endParaRPr lang="en-US" b="1" dirty="0"/>
          </a:p>
          <a:p>
            <a:r>
              <a:rPr lang="en-US" b="1" dirty="0"/>
              <a:t>Systematic, Sequential &amp; Cumulative</a:t>
            </a:r>
          </a:p>
          <a:p>
            <a:endParaRPr lang="en-US" b="1" dirty="0"/>
          </a:p>
          <a:p>
            <a:r>
              <a:rPr lang="en-US" b="1" dirty="0"/>
              <a:t>Meaning-Based</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848424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Rows</a:t>
            </a:r>
          </a:p>
        </p:txBody>
      </p:sp>
      <p:pic>
        <p:nvPicPr>
          <p:cNvPr id="5" name="Picture 2" descr="instand words by rows - 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364" y="2673350"/>
            <a:ext cx="8732838" cy="3276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55158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Phrases</a:t>
            </a:r>
          </a:p>
        </p:txBody>
      </p:sp>
      <p:pic>
        <p:nvPicPr>
          <p:cNvPr id="6" name="Picture 2" descr="inst words - phrases and sentences - 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077" y="2386263"/>
            <a:ext cx="7999412" cy="427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697651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Sentences</a:t>
            </a:r>
          </a:p>
        </p:txBody>
      </p:sp>
      <p:sp>
        <p:nvSpPr>
          <p:cNvPr id="3" name="Content Placeholder 2"/>
          <p:cNvSpPr>
            <a:spLocks noGrp="1"/>
          </p:cNvSpPr>
          <p:nvPr>
            <p:ph idx="1"/>
          </p:nvPr>
        </p:nvSpPr>
        <p:spPr/>
        <p:txBody>
          <a:bodyPr/>
          <a:lstStyle/>
          <a:p>
            <a:endParaRPr lang="en-US"/>
          </a:p>
        </p:txBody>
      </p:sp>
      <p:pic>
        <p:nvPicPr>
          <p:cNvPr id="4" name="Picture 2" descr="inst words - phrases and sentences - 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535" y="2354399"/>
            <a:ext cx="5404563" cy="450360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713121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r>
              <a:rPr lang="en-US" b="1" dirty="0"/>
              <a:t>The Dyslexic Therapist may provide additional practice for your child to work on at home.</a:t>
            </a:r>
          </a:p>
          <a:p>
            <a:r>
              <a:rPr lang="en-US" b="1" dirty="0"/>
              <a:t>This may include:</a:t>
            </a:r>
          </a:p>
          <a:p>
            <a:pPr lvl="1"/>
            <a:r>
              <a:rPr lang="en-US" b="1" dirty="0"/>
              <a:t>Handwriting Practice</a:t>
            </a:r>
          </a:p>
          <a:p>
            <a:pPr lvl="1"/>
            <a:endParaRPr lang="en-US" b="1" dirty="0"/>
          </a:p>
          <a:p>
            <a:pPr lvl="1"/>
            <a:r>
              <a:rPr lang="en-US" b="1" dirty="0"/>
              <a:t>Instant Word Practice</a:t>
            </a:r>
          </a:p>
          <a:p>
            <a:pPr lvl="1"/>
            <a:endParaRPr lang="en-US" b="1" dirty="0"/>
          </a:p>
          <a:p>
            <a:pPr lvl="1"/>
            <a:r>
              <a:rPr lang="en-US" b="1" dirty="0"/>
              <a:t>Reading To &amp; With your child</a:t>
            </a:r>
          </a:p>
          <a:p>
            <a:pPr lvl="2"/>
            <a:r>
              <a:rPr lang="en-US" b="1" dirty="0"/>
              <a:t>Reading Comprehension</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89848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Handwriting Homework</a:t>
            </a:r>
          </a:p>
        </p:txBody>
      </p:sp>
      <p:pic>
        <p:nvPicPr>
          <p:cNvPr id="5" name="Picture 2" descr="alpha pagehomewo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5076" y="2603500"/>
            <a:ext cx="6646160" cy="34163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234214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Word Homework</a:t>
            </a:r>
          </a:p>
        </p:txBody>
      </p:sp>
      <p:sp>
        <p:nvSpPr>
          <p:cNvPr id="3" name="Content Placeholder 2"/>
          <p:cNvSpPr>
            <a:spLocks noGrp="1"/>
          </p:cNvSpPr>
          <p:nvPr>
            <p:ph idx="1"/>
          </p:nvPr>
        </p:nvSpPr>
        <p:spPr/>
        <p:txBody>
          <a:bodyPr>
            <a:normAutofit fontScale="85000" lnSpcReduction="20000"/>
          </a:bodyPr>
          <a:lstStyle/>
          <a:p>
            <a:pPr marL="0" indent="0">
              <a:buNone/>
            </a:pPr>
            <a:r>
              <a:rPr lang="en-US" sz="2600" b="1" dirty="0">
                <a:solidFill>
                  <a:schemeClr val="accent4">
                    <a:lumMod val="75000"/>
                  </a:schemeClr>
                </a:solidFill>
              </a:rPr>
              <a:t>Instant word practice should be quick and completed in a minute or less. If your child does not know a word, or uses the wrong word, correct instantly, child </a:t>
            </a:r>
            <a:r>
              <a:rPr lang="en-US" sz="2600" b="1" dirty="0" err="1">
                <a:solidFill>
                  <a:schemeClr val="accent4">
                    <a:lumMod val="75000"/>
                  </a:schemeClr>
                </a:solidFill>
              </a:rPr>
              <a:t>echos</a:t>
            </a:r>
            <a:r>
              <a:rPr lang="en-US" sz="2600" b="1" dirty="0">
                <a:solidFill>
                  <a:schemeClr val="accent4">
                    <a:lumMod val="75000"/>
                  </a:schemeClr>
                </a:solidFill>
              </a:rPr>
              <a:t> the correct word, and continues on. </a:t>
            </a:r>
          </a:p>
          <a:p>
            <a:r>
              <a:rPr lang="en-US" b="1" dirty="0"/>
              <a:t>Words in columns</a:t>
            </a:r>
          </a:p>
          <a:p>
            <a:endParaRPr lang="en-US" b="1" dirty="0"/>
          </a:p>
          <a:p>
            <a:r>
              <a:rPr lang="en-US" b="1" dirty="0"/>
              <a:t>Words in Rows</a:t>
            </a:r>
          </a:p>
          <a:p>
            <a:endParaRPr lang="en-US" b="1" dirty="0"/>
          </a:p>
          <a:p>
            <a:r>
              <a:rPr lang="en-US" b="1" dirty="0"/>
              <a:t>Phrases</a:t>
            </a:r>
          </a:p>
          <a:p>
            <a:endParaRPr lang="en-US" b="1" dirty="0"/>
          </a:p>
          <a:p>
            <a:r>
              <a:rPr lang="en-US" b="1" dirty="0"/>
              <a:t>Sentences</a:t>
            </a:r>
          </a:p>
        </p:txBody>
      </p:sp>
    </p:spTree>
    <p:extLst>
      <p:ext uri="{BB962C8B-B14F-4D97-AF65-F5344CB8AC3E}">
        <p14:creationId xmlns:p14="http://schemas.microsoft.com/office/powerpoint/2010/main" val="253299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Aloud to Your Child</a:t>
            </a:r>
          </a:p>
        </p:txBody>
      </p:sp>
      <p:sp>
        <p:nvSpPr>
          <p:cNvPr id="3" name="Content Placeholder 2"/>
          <p:cNvSpPr>
            <a:spLocks noGrp="1"/>
          </p:cNvSpPr>
          <p:nvPr>
            <p:ph idx="1"/>
          </p:nvPr>
        </p:nvSpPr>
        <p:spPr>
          <a:xfrm>
            <a:off x="1154954" y="2342147"/>
            <a:ext cx="8825659" cy="4154905"/>
          </a:xfrm>
        </p:spPr>
        <p:txBody>
          <a:bodyPr>
            <a:normAutofit fontScale="92500" lnSpcReduction="10000"/>
          </a:bodyPr>
          <a:lstStyle/>
          <a:p>
            <a:r>
              <a:rPr lang="en-US" b="1" dirty="0"/>
              <a:t>Purpose:</a:t>
            </a:r>
          </a:p>
          <a:p>
            <a:pPr lvl="1"/>
            <a:r>
              <a:rPr lang="en-US" b="1" dirty="0"/>
              <a:t>Connect pleasure with reading</a:t>
            </a:r>
          </a:p>
          <a:p>
            <a:pPr lvl="1"/>
            <a:endParaRPr lang="en-US" b="1" dirty="0"/>
          </a:p>
          <a:p>
            <a:pPr lvl="1"/>
            <a:r>
              <a:rPr lang="en-US" b="1" dirty="0"/>
              <a:t>Expose to quality literature</a:t>
            </a:r>
          </a:p>
          <a:p>
            <a:pPr lvl="1"/>
            <a:endParaRPr lang="en-US" b="1" dirty="0"/>
          </a:p>
          <a:p>
            <a:pPr lvl="1"/>
            <a:r>
              <a:rPr lang="en-US" b="1" dirty="0"/>
              <a:t>Provide a good reading model</a:t>
            </a:r>
          </a:p>
          <a:p>
            <a:pPr lvl="1"/>
            <a:endParaRPr lang="en-US" b="1" dirty="0"/>
          </a:p>
          <a:p>
            <a:pPr lvl="1"/>
            <a:r>
              <a:rPr lang="en-US" b="1" dirty="0"/>
              <a:t>Increase vocabulary </a:t>
            </a:r>
          </a:p>
          <a:p>
            <a:pPr lvl="1"/>
            <a:endParaRPr lang="en-US" b="1" dirty="0"/>
          </a:p>
          <a:p>
            <a:pPr lvl="1"/>
            <a:r>
              <a:rPr lang="en-US" b="1" dirty="0"/>
              <a:t>Expand background knowledge</a:t>
            </a:r>
          </a:p>
          <a:p>
            <a:pPr lvl="1"/>
            <a:endParaRPr lang="en-US" dirty="0"/>
          </a:p>
          <a:p>
            <a:pPr marL="57150" indent="0">
              <a:buNone/>
            </a:pPr>
            <a:r>
              <a:rPr lang="en-US" sz="2600" b="1" i="1" dirty="0">
                <a:solidFill>
                  <a:schemeClr val="accent4">
                    <a:lumMod val="75000"/>
                  </a:schemeClr>
                </a:solidFill>
              </a:rPr>
              <a:t>Minimum of 15 minutes per day</a:t>
            </a:r>
          </a:p>
        </p:txBody>
      </p:sp>
      <p:pic>
        <p:nvPicPr>
          <p:cNvPr id="5" name="Picture 4"/>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80507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Listening to a Book Cheating?</a:t>
            </a:r>
          </a:p>
        </p:txBody>
      </p:sp>
      <p:sp>
        <p:nvSpPr>
          <p:cNvPr id="3" name="Content Placeholder 2"/>
          <p:cNvSpPr>
            <a:spLocks noGrp="1"/>
          </p:cNvSpPr>
          <p:nvPr>
            <p:ph idx="1"/>
          </p:nvPr>
        </p:nvSpPr>
        <p:spPr/>
        <p:txBody>
          <a:bodyPr>
            <a:normAutofit fontScale="92500"/>
          </a:bodyPr>
          <a:lstStyle/>
          <a:p>
            <a:pPr marL="0" indent="0">
              <a:buNone/>
            </a:pPr>
            <a:r>
              <a:rPr lang="en-US" sz="2800" b="1" dirty="0">
                <a:solidFill>
                  <a:schemeClr val="accent4">
                    <a:lumMod val="75000"/>
                  </a:schemeClr>
                </a:solidFill>
              </a:rPr>
              <a:t>No! </a:t>
            </a:r>
          </a:p>
          <a:p>
            <a:r>
              <a:rPr lang="en-US" sz="1500" b="1" dirty="0"/>
              <a:t>Dr. Daniel Willingham, cognitive scientist and professor of psychology at the University of Virginia</a:t>
            </a:r>
          </a:p>
          <a:p>
            <a:pPr marL="457200" lvl="1" indent="0">
              <a:buNone/>
            </a:pPr>
            <a:r>
              <a:rPr lang="en-US" sz="1500" b="1" dirty="0"/>
              <a:t>“I’ve been asked this question a lot and I hate it. I’ll just change it to ‘does your mind do more or less the same thing when you listening to an audiobook and when you read print?’</a:t>
            </a:r>
          </a:p>
          <a:p>
            <a:pPr marL="457200" lvl="1" indent="0">
              <a:buNone/>
            </a:pPr>
            <a:r>
              <a:rPr lang="en-US" sz="1500" b="1" dirty="0"/>
              <a:t>The short answer is ‘mostly’.”</a:t>
            </a:r>
          </a:p>
          <a:p>
            <a:r>
              <a:rPr lang="en-US" sz="1500" b="1" i="1" dirty="0"/>
              <a:t>Decoding</a:t>
            </a:r>
            <a:r>
              <a:rPr lang="en-US" sz="1500" b="1" dirty="0"/>
              <a:t> obviously refers to figuring out words from print. </a:t>
            </a:r>
            <a:r>
              <a:rPr lang="en-US" sz="1500" b="1" i="1" dirty="0"/>
              <a:t>Language processing</a:t>
            </a:r>
            <a:r>
              <a:rPr lang="en-US" sz="1500" b="1" dirty="0"/>
              <a:t> refers to the same mental processes you use for oral language. Reading, as an evolutionary late-comer, must piggy-back on mental processes that already existed, and spoken communication does much of the lending.</a:t>
            </a:r>
          </a:p>
          <a:p>
            <a:pPr marL="0" indent="0">
              <a:buNone/>
              <a:tabLst>
                <a:tab pos="347663" algn="l"/>
              </a:tabLst>
            </a:pPr>
            <a:r>
              <a:rPr lang="en-US" sz="1500" b="1" dirty="0"/>
              <a:t>	So according to the simple model, listening to an audio book is exactly like reading print, 	except that the latter requires decoding and the former doesn’t (Gough &amp; </a:t>
            </a:r>
            <a:r>
              <a:rPr lang="en-US" sz="1500" b="1" dirty="0" err="1"/>
              <a:t>Tumner</a:t>
            </a:r>
            <a:r>
              <a:rPr lang="en-US" sz="1500" b="1" dirty="0"/>
              <a:t>, 1986).</a:t>
            </a:r>
          </a:p>
          <a:p>
            <a:pPr marL="457200" lvl="1" indent="0">
              <a:buNone/>
            </a:pPr>
            <a:endParaRPr lang="en-US" b="1" dirty="0"/>
          </a:p>
          <a:p>
            <a:endParaRPr lang="en-US" dirty="0"/>
          </a:p>
        </p:txBody>
      </p:sp>
    </p:spTree>
    <p:extLst>
      <p:ext uri="{BB962C8B-B14F-4D97-AF65-F5344CB8AC3E}">
        <p14:creationId xmlns:p14="http://schemas.microsoft.com/office/powerpoint/2010/main" val="259221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305" y="2370581"/>
            <a:ext cx="5710673" cy="4376899"/>
          </a:xfrm>
        </p:spPr>
      </p:pic>
      <p:sp>
        <p:nvSpPr>
          <p:cNvPr id="4" name="AutoShape 2" descr="https://lh3.googleusercontent.com/1k_yMFBdEp7NehAFz6PubuZ9ifkli7aq8Ax8w82cozkhiLtPWPIXox4Nflh_-Q3HoRXp_U6g2NDfKYMC9R2W81nOQwoiYoE-FtAJcFi80bzaCAkxjEl2kKgRNGBoecSISmyAaIIUH1o"/>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p:txBody>
          <a:bodyPr/>
          <a:lstStyle/>
          <a:p>
            <a:r>
              <a:rPr lang="en-US" dirty="0"/>
              <a:t>Impact of Reading</a:t>
            </a:r>
          </a:p>
        </p:txBody>
      </p:sp>
    </p:spTree>
    <p:extLst>
      <p:ext uri="{BB962C8B-B14F-4D97-AF65-F5344CB8AC3E}">
        <p14:creationId xmlns:p14="http://schemas.microsoft.com/office/powerpoint/2010/main" val="341282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 Instruction</a:t>
            </a:r>
          </a:p>
        </p:txBody>
      </p:sp>
      <p:sp>
        <p:nvSpPr>
          <p:cNvPr id="3" name="Content Placeholder 2"/>
          <p:cNvSpPr>
            <a:spLocks noGrp="1"/>
          </p:cNvSpPr>
          <p:nvPr>
            <p:ph idx="1"/>
          </p:nvPr>
        </p:nvSpPr>
        <p:spPr>
          <a:xfrm>
            <a:off x="1154954" y="2342147"/>
            <a:ext cx="8825659" cy="4154905"/>
          </a:xfrm>
        </p:spPr>
        <p:txBody>
          <a:bodyPr>
            <a:normAutofit/>
          </a:bodyPr>
          <a:lstStyle/>
          <a:p>
            <a:pPr marL="0" indent="0">
              <a:buNone/>
            </a:pPr>
            <a:r>
              <a:rPr lang="en-US" sz="2400" b="1" dirty="0">
                <a:solidFill>
                  <a:schemeClr val="accent4">
                    <a:lumMod val="75000"/>
                  </a:schemeClr>
                </a:solidFill>
              </a:rPr>
              <a:t>Comprehension Instruction is getting meaning from what is read. </a:t>
            </a:r>
          </a:p>
          <a:p>
            <a:endParaRPr lang="en-US" dirty="0"/>
          </a:p>
          <a:p>
            <a:r>
              <a:rPr lang="en-US" b="1" dirty="0"/>
              <a:t>Strategies:</a:t>
            </a:r>
          </a:p>
          <a:p>
            <a:pPr lvl="1"/>
            <a:r>
              <a:rPr lang="en-US" b="1" dirty="0"/>
              <a:t>Preview and Predict</a:t>
            </a:r>
          </a:p>
          <a:p>
            <a:pPr lvl="1"/>
            <a:endParaRPr lang="en-US" b="1" dirty="0"/>
          </a:p>
          <a:p>
            <a:pPr lvl="1"/>
            <a:r>
              <a:rPr lang="en-US" b="1" dirty="0"/>
              <a:t>Identifying important information</a:t>
            </a:r>
          </a:p>
          <a:p>
            <a:pPr lvl="1"/>
            <a:endParaRPr lang="en-US" b="1" dirty="0"/>
          </a:p>
          <a:p>
            <a:pPr lvl="1"/>
            <a:r>
              <a:rPr lang="en-US" b="1" dirty="0"/>
              <a:t>Develop self-correcting strategies</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95507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Instruction</a:t>
            </a:r>
          </a:p>
        </p:txBody>
      </p:sp>
      <p:sp>
        <p:nvSpPr>
          <p:cNvPr id="3" name="Content Placeholder 2"/>
          <p:cNvSpPr>
            <a:spLocks noGrp="1"/>
          </p:cNvSpPr>
          <p:nvPr>
            <p:ph idx="1"/>
          </p:nvPr>
        </p:nvSpPr>
        <p:spPr/>
        <p:txBody>
          <a:bodyPr>
            <a:normAutofit fontScale="85000" lnSpcReduction="20000"/>
          </a:bodyPr>
          <a:lstStyle/>
          <a:p>
            <a:r>
              <a:rPr lang="en-US" b="1" dirty="0"/>
              <a:t>Alphabet Skills</a:t>
            </a:r>
          </a:p>
          <a:p>
            <a:endParaRPr lang="en-US" b="1" dirty="0"/>
          </a:p>
          <a:p>
            <a:r>
              <a:rPr lang="en-US" b="1" dirty="0"/>
              <a:t>Decoding </a:t>
            </a:r>
          </a:p>
          <a:p>
            <a:endParaRPr lang="en-US" b="1" dirty="0"/>
          </a:p>
          <a:p>
            <a:r>
              <a:rPr lang="en-US" b="1" dirty="0"/>
              <a:t>Fluency</a:t>
            </a:r>
          </a:p>
          <a:p>
            <a:endParaRPr lang="en-US" b="1" dirty="0"/>
          </a:p>
          <a:p>
            <a:r>
              <a:rPr lang="en-US" b="1" dirty="0"/>
              <a:t>Phonemic Awareness</a:t>
            </a:r>
          </a:p>
          <a:p>
            <a:endParaRPr lang="en-US" b="1" dirty="0"/>
          </a:p>
          <a:p>
            <a:r>
              <a:rPr lang="en-US" b="1" dirty="0"/>
              <a:t>Spelling</a:t>
            </a:r>
          </a:p>
          <a:p>
            <a:endParaRPr lang="en-US" b="1" dirty="0"/>
          </a:p>
          <a:p>
            <a:r>
              <a:rPr lang="en-US" b="1" dirty="0"/>
              <a:t>Comprehension Skills</a:t>
            </a:r>
          </a:p>
          <a:p>
            <a:endParaRPr lang="en-US" dirty="0"/>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712570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 and Predict</a:t>
            </a:r>
          </a:p>
        </p:txBody>
      </p:sp>
      <p:sp>
        <p:nvSpPr>
          <p:cNvPr id="3" name="Content Placeholder 2"/>
          <p:cNvSpPr>
            <a:spLocks noGrp="1"/>
          </p:cNvSpPr>
          <p:nvPr>
            <p:ph idx="1"/>
          </p:nvPr>
        </p:nvSpPr>
        <p:spPr>
          <a:xfrm>
            <a:off x="1154954" y="2342147"/>
            <a:ext cx="8825659" cy="4154905"/>
          </a:xfrm>
        </p:spPr>
        <p:txBody>
          <a:bodyPr>
            <a:normAutofit/>
          </a:bodyPr>
          <a:lstStyle/>
          <a:p>
            <a:r>
              <a:rPr lang="en-US" b="1" dirty="0"/>
              <a:t>Discuss the title and author</a:t>
            </a:r>
          </a:p>
          <a:p>
            <a:endParaRPr lang="en-US" b="1" dirty="0"/>
          </a:p>
          <a:p>
            <a:r>
              <a:rPr lang="en-US" b="1" dirty="0"/>
              <a:t>Look for picture clues</a:t>
            </a:r>
          </a:p>
          <a:p>
            <a:pPr lvl="1"/>
            <a:endParaRPr lang="en-US" b="1" dirty="0"/>
          </a:p>
          <a:p>
            <a:r>
              <a:rPr lang="en-US" b="1" dirty="0"/>
              <a:t>Read first one or two paragraphs and ask questions such as:</a:t>
            </a:r>
          </a:p>
          <a:p>
            <a:pPr lvl="1"/>
            <a:endParaRPr lang="en-US" b="1" dirty="0"/>
          </a:p>
          <a:p>
            <a:pPr lvl="1"/>
            <a:r>
              <a:rPr lang="en-US" b="1" dirty="0">
                <a:solidFill>
                  <a:schemeClr val="accent4">
                    <a:lumMod val="75000"/>
                  </a:schemeClr>
                </a:solidFill>
              </a:rPr>
              <a:t>“What do I know and what do I still need to know?”</a:t>
            </a:r>
          </a:p>
          <a:p>
            <a:pPr lvl="1"/>
            <a:endParaRPr lang="en-US" b="1" dirty="0">
              <a:solidFill>
                <a:schemeClr val="accent4">
                  <a:lumMod val="75000"/>
                </a:schemeClr>
              </a:solidFill>
            </a:endParaRPr>
          </a:p>
          <a:p>
            <a:pPr lvl="1"/>
            <a:r>
              <a:rPr lang="en-US" b="1" dirty="0">
                <a:solidFill>
                  <a:schemeClr val="accent4">
                    <a:lumMod val="75000"/>
                  </a:schemeClr>
                </a:solidFill>
              </a:rPr>
              <a:t>“What do I think this story will be about?”</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764843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Important Information</a:t>
            </a:r>
          </a:p>
        </p:txBody>
      </p:sp>
      <p:sp>
        <p:nvSpPr>
          <p:cNvPr id="3" name="Content Placeholder 2"/>
          <p:cNvSpPr>
            <a:spLocks noGrp="1"/>
          </p:cNvSpPr>
          <p:nvPr>
            <p:ph idx="1"/>
          </p:nvPr>
        </p:nvSpPr>
        <p:spPr>
          <a:xfrm>
            <a:off x="1154954" y="2342147"/>
            <a:ext cx="8825659" cy="4154905"/>
          </a:xfrm>
        </p:spPr>
        <p:txBody>
          <a:bodyPr>
            <a:normAutofit lnSpcReduction="10000"/>
          </a:bodyPr>
          <a:lstStyle/>
          <a:p>
            <a:r>
              <a:rPr lang="en-US" b="1" dirty="0">
                <a:solidFill>
                  <a:schemeClr val="accent4">
                    <a:lumMod val="75000"/>
                  </a:schemeClr>
                </a:solidFill>
              </a:rPr>
              <a:t>Who?</a:t>
            </a:r>
          </a:p>
          <a:p>
            <a:endParaRPr lang="en-US" b="1" dirty="0">
              <a:solidFill>
                <a:schemeClr val="accent4">
                  <a:lumMod val="75000"/>
                </a:schemeClr>
              </a:solidFill>
            </a:endParaRPr>
          </a:p>
          <a:p>
            <a:r>
              <a:rPr lang="en-US" b="1" dirty="0">
                <a:solidFill>
                  <a:schemeClr val="accent4">
                    <a:lumMod val="75000"/>
                  </a:schemeClr>
                </a:solidFill>
              </a:rPr>
              <a:t>What?</a:t>
            </a:r>
          </a:p>
          <a:p>
            <a:endParaRPr lang="en-US" b="1" dirty="0">
              <a:solidFill>
                <a:schemeClr val="accent4">
                  <a:lumMod val="75000"/>
                </a:schemeClr>
              </a:solidFill>
            </a:endParaRPr>
          </a:p>
          <a:p>
            <a:r>
              <a:rPr lang="en-US" b="1" dirty="0">
                <a:solidFill>
                  <a:schemeClr val="accent4">
                    <a:lumMod val="75000"/>
                  </a:schemeClr>
                </a:solidFill>
              </a:rPr>
              <a:t>When?</a:t>
            </a:r>
          </a:p>
          <a:p>
            <a:endParaRPr lang="en-US" b="1" dirty="0">
              <a:solidFill>
                <a:schemeClr val="accent4">
                  <a:lumMod val="75000"/>
                </a:schemeClr>
              </a:solidFill>
            </a:endParaRPr>
          </a:p>
          <a:p>
            <a:r>
              <a:rPr lang="en-US" b="1" dirty="0">
                <a:solidFill>
                  <a:schemeClr val="accent4">
                    <a:lumMod val="75000"/>
                  </a:schemeClr>
                </a:solidFill>
              </a:rPr>
              <a:t>Where?</a:t>
            </a:r>
          </a:p>
          <a:p>
            <a:endParaRPr lang="en-US" b="1" dirty="0">
              <a:solidFill>
                <a:schemeClr val="accent4">
                  <a:lumMod val="75000"/>
                </a:schemeClr>
              </a:solidFill>
            </a:endParaRPr>
          </a:p>
          <a:p>
            <a:r>
              <a:rPr lang="en-US" b="1" dirty="0">
                <a:solidFill>
                  <a:schemeClr val="accent4">
                    <a:lumMod val="75000"/>
                  </a:schemeClr>
                </a:solidFill>
              </a:rPr>
              <a:t>Why?</a:t>
            </a:r>
          </a:p>
          <a:p>
            <a:endParaRPr lang="en-US" b="1" dirty="0">
              <a:solidFill>
                <a:schemeClr val="accent4">
                  <a:lumMod val="75000"/>
                </a:schemeClr>
              </a:solidFill>
            </a:endParaRPr>
          </a:p>
          <a:p>
            <a:r>
              <a:rPr lang="en-US" b="1" dirty="0">
                <a:solidFill>
                  <a:schemeClr val="accent4">
                    <a:lumMod val="75000"/>
                  </a:schemeClr>
                </a:solidFill>
              </a:rPr>
              <a:t>How?</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109177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Self-Monitoring Strategies</a:t>
            </a:r>
          </a:p>
        </p:txBody>
      </p:sp>
      <p:sp>
        <p:nvSpPr>
          <p:cNvPr id="3" name="Content Placeholder 2"/>
          <p:cNvSpPr>
            <a:spLocks noGrp="1"/>
          </p:cNvSpPr>
          <p:nvPr>
            <p:ph idx="1"/>
          </p:nvPr>
        </p:nvSpPr>
        <p:spPr>
          <a:xfrm>
            <a:off x="1154954" y="2342147"/>
            <a:ext cx="8825659" cy="4154905"/>
          </a:xfrm>
        </p:spPr>
        <p:txBody>
          <a:bodyPr>
            <a:normAutofit/>
          </a:bodyPr>
          <a:lstStyle/>
          <a:p>
            <a:pPr marL="0" indent="0">
              <a:buNone/>
            </a:pPr>
            <a:r>
              <a:rPr lang="en-US" sz="2000" b="1" dirty="0">
                <a:solidFill>
                  <a:schemeClr val="accent4">
                    <a:lumMod val="75000"/>
                  </a:schemeClr>
                </a:solidFill>
              </a:rPr>
              <a:t>As you read, ask yourself questions such as:</a:t>
            </a:r>
          </a:p>
          <a:p>
            <a:endParaRPr lang="en-US" b="1" dirty="0">
              <a:solidFill>
                <a:schemeClr val="accent4">
                  <a:lumMod val="75000"/>
                </a:schemeClr>
              </a:solidFill>
            </a:endParaRPr>
          </a:p>
          <a:p>
            <a:r>
              <a:rPr lang="en-US" b="1" dirty="0">
                <a:solidFill>
                  <a:schemeClr val="tx1"/>
                </a:solidFill>
              </a:rPr>
              <a:t>“Did that make sense?”</a:t>
            </a:r>
          </a:p>
          <a:p>
            <a:endParaRPr lang="en-US" b="1" dirty="0">
              <a:solidFill>
                <a:schemeClr val="tx1"/>
              </a:solidFill>
            </a:endParaRPr>
          </a:p>
          <a:p>
            <a:r>
              <a:rPr lang="en-US" b="1" dirty="0">
                <a:solidFill>
                  <a:schemeClr val="tx1"/>
                </a:solidFill>
              </a:rPr>
              <a:t>“What does that word mean?”</a:t>
            </a:r>
          </a:p>
          <a:p>
            <a:endParaRPr lang="en-US" b="1" dirty="0">
              <a:solidFill>
                <a:schemeClr val="tx1"/>
              </a:solidFill>
            </a:endParaRPr>
          </a:p>
          <a:p>
            <a:r>
              <a:rPr lang="en-US" b="1" dirty="0">
                <a:solidFill>
                  <a:schemeClr val="tx1"/>
                </a:solidFill>
              </a:rPr>
              <a:t>“What else do  need to know?”</a:t>
            </a:r>
          </a:p>
          <a:p>
            <a:endParaRPr lang="en-US" b="1" dirty="0">
              <a:solidFill>
                <a:schemeClr val="tx1"/>
              </a:solidFill>
            </a:endParaRPr>
          </a:p>
          <a:p>
            <a:r>
              <a:rPr lang="en-US" b="1" dirty="0">
                <a:solidFill>
                  <a:schemeClr val="tx1"/>
                </a:solidFill>
              </a:rPr>
              <a:t>“I wonder…?”</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73225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Self-Correcting Strategies</a:t>
            </a:r>
          </a:p>
        </p:txBody>
      </p:sp>
      <p:sp>
        <p:nvSpPr>
          <p:cNvPr id="3" name="Content Placeholder 2"/>
          <p:cNvSpPr>
            <a:spLocks noGrp="1"/>
          </p:cNvSpPr>
          <p:nvPr>
            <p:ph idx="1"/>
          </p:nvPr>
        </p:nvSpPr>
        <p:spPr>
          <a:xfrm>
            <a:off x="1154954" y="2534653"/>
            <a:ext cx="8825659" cy="3962399"/>
          </a:xfrm>
        </p:spPr>
        <p:txBody>
          <a:bodyPr>
            <a:normAutofit/>
          </a:bodyPr>
          <a:lstStyle/>
          <a:p>
            <a:r>
              <a:rPr lang="en-US" b="1" dirty="0">
                <a:solidFill>
                  <a:schemeClr val="tx1"/>
                </a:solidFill>
              </a:rPr>
              <a:t>Use a dictionary to look for unfamiliar words</a:t>
            </a:r>
          </a:p>
          <a:p>
            <a:endParaRPr lang="en-US" b="1" dirty="0">
              <a:solidFill>
                <a:schemeClr val="tx1"/>
              </a:solidFill>
            </a:endParaRPr>
          </a:p>
          <a:p>
            <a:r>
              <a:rPr lang="en-US" b="1" dirty="0">
                <a:solidFill>
                  <a:schemeClr val="tx1"/>
                </a:solidFill>
              </a:rPr>
              <a:t>Reread a sentence or a paragraph for clearer understanding</a:t>
            </a:r>
          </a:p>
          <a:p>
            <a:endParaRPr lang="en-US" b="1" dirty="0">
              <a:solidFill>
                <a:schemeClr val="tx1"/>
              </a:solidFill>
            </a:endParaRPr>
          </a:p>
          <a:p>
            <a:r>
              <a:rPr lang="en-US" b="1" dirty="0">
                <a:solidFill>
                  <a:schemeClr val="tx1"/>
                </a:solidFill>
              </a:rPr>
              <a:t>Gain more knowledge from encyclopedia, computer experts, &amp; peers</a:t>
            </a:r>
          </a:p>
          <a:p>
            <a:pPr marL="0" indent="0">
              <a:buNone/>
            </a:pP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15150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successful read aloud experience</a:t>
            </a:r>
          </a:p>
        </p:txBody>
      </p:sp>
      <p:sp>
        <p:nvSpPr>
          <p:cNvPr id="3" name="Content Placeholder 2"/>
          <p:cNvSpPr>
            <a:spLocks noGrp="1"/>
          </p:cNvSpPr>
          <p:nvPr>
            <p:ph idx="1"/>
          </p:nvPr>
        </p:nvSpPr>
        <p:spPr>
          <a:xfrm>
            <a:off x="1154954" y="2534653"/>
            <a:ext cx="8825659" cy="3962399"/>
          </a:xfrm>
        </p:spPr>
        <p:txBody>
          <a:bodyPr>
            <a:normAutofit/>
          </a:bodyPr>
          <a:lstStyle/>
          <a:p>
            <a:r>
              <a:rPr lang="en-US" b="1" dirty="0">
                <a:solidFill>
                  <a:schemeClr val="tx1"/>
                </a:solidFill>
              </a:rPr>
              <a:t>Establish a daily routine</a:t>
            </a:r>
          </a:p>
          <a:p>
            <a:endParaRPr lang="en-US" b="1" dirty="0">
              <a:solidFill>
                <a:schemeClr val="tx1"/>
              </a:solidFill>
            </a:endParaRPr>
          </a:p>
          <a:p>
            <a:r>
              <a:rPr lang="en-US" b="1" dirty="0">
                <a:solidFill>
                  <a:schemeClr val="tx1"/>
                </a:solidFill>
              </a:rPr>
              <a:t>Eliminate interruptions</a:t>
            </a:r>
          </a:p>
          <a:p>
            <a:endParaRPr lang="en-US" b="1" dirty="0">
              <a:solidFill>
                <a:schemeClr val="tx1"/>
              </a:solidFill>
            </a:endParaRPr>
          </a:p>
          <a:p>
            <a:r>
              <a:rPr lang="en-US" b="1" dirty="0">
                <a:solidFill>
                  <a:schemeClr val="tx1"/>
                </a:solidFill>
              </a:rPr>
              <a:t>Enjoy first and then teach</a:t>
            </a:r>
          </a:p>
          <a:p>
            <a:endParaRPr lang="en-US" b="1" dirty="0">
              <a:solidFill>
                <a:schemeClr val="tx1"/>
              </a:solidFill>
            </a:endParaRPr>
          </a:p>
          <a:p>
            <a:r>
              <a:rPr lang="en-US" b="1" dirty="0">
                <a:solidFill>
                  <a:schemeClr val="tx1"/>
                </a:solidFill>
              </a:rPr>
              <a:t>Examine the Illustrations</a:t>
            </a:r>
          </a:p>
          <a:p>
            <a:endParaRPr lang="en-US" b="1" dirty="0">
              <a:solidFill>
                <a:schemeClr val="tx1"/>
              </a:solidFill>
            </a:endParaRPr>
          </a:p>
          <a:p>
            <a:r>
              <a:rPr lang="en-US" b="1" dirty="0">
                <a:solidFill>
                  <a:schemeClr val="tx1"/>
                </a:solidFill>
              </a:rPr>
              <a:t>Explore the story further</a:t>
            </a:r>
          </a:p>
          <a:p>
            <a:pPr marL="0" indent="0">
              <a:buNone/>
            </a:pPr>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83724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534653"/>
            <a:ext cx="9946183" cy="3962399"/>
          </a:xfrm>
        </p:spPr>
        <p:txBody>
          <a:bodyPr>
            <a:normAutofit/>
          </a:bodyPr>
          <a:lstStyle/>
          <a:p>
            <a:pPr>
              <a:spcBef>
                <a:spcPct val="50000"/>
              </a:spcBef>
              <a:buNone/>
            </a:pPr>
            <a:r>
              <a:rPr lang="en-US" altLang="en-US" sz="2400" dirty="0">
                <a:solidFill>
                  <a:schemeClr val="tx1"/>
                </a:solidFill>
                <a:latin typeface="Times New Roman" panose="02020603050405020304" pitchFamily="18" charset="0"/>
              </a:rPr>
              <a:t> </a:t>
            </a:r>
            <a:r>
              <a:rPr lang="ja-JP" altLang="en-US" sz="2400" b="1" dirty="0">
                <a:solidFill>
                  <a:schemeClr val="tx1"/>
                </a:solidFill>
              </a:rPr>
              <a:t>“</a:t>
            </a:r>
            <a:r>
              <a:rPr lang="en-US" altLang="ja-JP" sz="2400" b="1" dirty="0">
                <a:solidFill>
                  <a:schemeClr val="tx1"/>
                </a:solidFill>
              </a:rPr>
              <a:t>There are no right or wrong ways to read aloud, but anything you can do to make the experience more fun will encourage your kids to love reading for the long term</a:t>
            </a:r>
            <a:r>
              <a:rPr lang="ja-JP" altLang="en-US" sz="2400" b="1" dirty="0">
                <a:solidFill>
                  <a:schemeClr val="tx1"/>
                </a:solidFill>
              </a:rPr>
              <a:t>”</a:t>
            </a:r>
            <a:endParaRPr lang="en-US" altLang="ja-JP" sz="2400" b="1" dirty="0">
              <a:solidFill>
                <a:schemeClr val="tx1"/>
              </a:solidFill>
            </a:endParaRPr>
          </a:p>
          <a:p>
            <a:pPr>
              <a:spcBef>
                <a:spcPct val="50000"/>
              </a:spcBef>
              <a:buNone/>
            </a:pPr>
            <a:endParaRPr lang="en-US" altLang="en-US" sz="700" b="1" dirty="0">
              <a:solidFill>
                <a:schemeClr val="tx1"/>
              </a:solidFill>
            </a:endParaRPr>
          </a:p>
          <a:p>
            <a:pPr>
              <a:spcBef>
                <a:spcPct val="50000"/>
              </a:spcBef>
              <a:buNone/>
            </a:pPr>
            <a:r>
              <a:rPr lang="en-US" altLang="en-US" sz="2400" b="1" dirty="0">
                <a:solidFill>
                  <a:schemeClr val="tx1"/>
                </a:solidFill>
              </a:rPr>
              <a:t>     </a:t>
            </a:r>
            <a:r>
              <a:rPr lang="ja-JP" altLang="en-US" sz="2400" b="1" dirty="0">
                <a:solidFill>
                  <a:schemeClr val="tx1"/>
                </a:solidFill>
              </a:rPr>
              <a:t>“</a:t>
            </a:r>
            <a:r>
              <a:rPr lang="en-US" altLang="ja-JP" sz="2400" b="1" dirty="0">
                <a:solidFill>
                  <a:schemeClr val="tx1"/>
                </a:solidFill>
              </a:rPr>
              <a:t>The love of reading is created by the emotional sparks between a child, a book, and the person reading.  It </a:t>
            </a:r>
            <a:r>
              <a:rPr lang="en-US" altLang="ja-JP" sz="2400" b="1" dirty="0" err="1">
                <a:solidFill>
                  <a:schemeClr val="tx1"/>
                </a:solidFill>
              </a:rPr>
              <a:t>isn</a:t>
            </a:r>
            <a:r>
              <a:rPr lang="ja-JP" altLang="en-US" sz="2400" b="1" dirty="0">
                <a:solidFill>
                  <a:schemeClr val="tx1"/>
                </a:solidFill>
              </a:rPr>
              <a:t>’</a:t>
            </a:r>
            <a:r>
              <a:rPr lang="en-US" altLang="ja-JP" sz="2400" b="1" dirty="0">
                <a:solidFill>
                  <a:schemeClr val="tx1"/>
                </a:solidFill>
              </a:rPr>
              <a:t>t achieved by the book alone, nor by the child alone, nor by the adult who</a:t>
            </a:r>
            <a:r>
              <a:rPr lang="ja-JP" altLang="en-US" sz="2400" b="1" dirty="0">
                <a:solidFill>
                  <a:schemeClr val="tx1"/>
                </a:solidFill>
              </a:rPr>
              <a:t>’</a:t>
            </a:r>
            <a:r>
              <a:rPr lang="en-US" altLang="ja-JP" sz="2400" b="1" dirty="0">
                <a:solidFill>
                  <a:schemeClr val="tx1"/>
                </a:solidFill>
              </a:rPr>
              <a:t>s reading aloud – it</a:t>
            </a:r>
            <a:r>
              <a:rPr lang="ja-JP" altLang="en-US" sz="2400" b="1" dirty="0">
                <a:solidFill>
                  <a:schemeClr val="tx1"/>
                </a:solidFill>
              </a:rPr>
              <a:t>’</a:t>
            </a:r>
            <a:r>
              <a:rPr lang="en-US" altLang="ja-JP" sz="2400" b="1" dirty="0">
                <a:solidFill>
                  <a:schemeClr val="tx1"/>
                </a:solidFill>
              </a:rPr>
              <a:t>s the relationship winding between all three, bringing them together in easy harmony.</a:t>
            </a:r>
            <a:r>
              <a:rPr lang="ja-JP" altLang="en-US" sz="2400" b="1" dirty="0">
                <a:solidFill>
                  <a:schemeClr val="tx1"/>
                </a:solidFill>
              </a:rPr>
              <a:t>”</a:t>
            </a:r>
            <a:endParaRPr lang="en-US" altLang="ja-JP" sz="2400" b="1" dirty="0">
              <a:solidFill>
                <a:schemeClr val="tx1"/>
              </a:solidFill>
            </a:endParaRPr>
          </a:p>
          <a:p>
            <a:pPr algn="r">
              <a:spcBef>
                <a:spcPct val="50000"/>
              </a:spcBef>
              <a:buNone/>
            </a:pPr>
            <a:r>
              <a:rPr lang="en-US" altLang="en-US" sz="2400" b="1" dirty="0">
                <a:solidFill>
                  <a:schemeClr val="tx1"/>
                </a:solidFill>
              </a:rPr>
              <a:t>	                  -- Mem Fox, author</a:t>
            </a:r>
            <a:endParaRPr lang="en-US" sz="2400" b="1" dirty="0">
              <a:solidFill>
                <a:schemeClr val="tx1"/>
              </a:solidFill>
            </a:endParaRPr>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53509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Alphabet Instruction</a:t>
            </a:r>
          </a:p>
        </p:txBody>
      </p:sp>
      <p:sp>
        <p:nvSpPr>
          <p:cNvPr id="3" name="Content Placeholder 2"/>
          <p:cNvSpPr>
            <a:spLocks noGrp="1"/>
          </p:cNvSpPr>
          <p:nvPr>
            <p:ph idx="1"/>
          </p:nvPr>
        </p:nvSpPr>
        <p:spPr/>
        <p:txBody>
          <a:bodyPr/>
          <a:lstStyle/>
          <a:p>
            <a:r>
              <a:rPr lang="en-US" b="1" dirty="0"/>
              <a:t>Recognition</a:t>
            </a:r>
          </a:p>
          <a:p>
            <a:endParaRPr lang="en-US" b="1" dirty="0"/>
          </a:p>
          <a:p>
            <a:r>
              <a:rPr lang="en-US" b="1" dirty="0"/>
              <a:t>Sequencing</a:t>
            </a:r>
          </a:p>
          <a:p>
            <a:endParaRPr lang="en-US" b="1" dirty="0"/>
          </a:p>
          <a:p>
            <a:r>
              <a:rPr lang="en-US" b="1" dirty="0"/>
              <a:t>Alphabetizing Practice</a:t>
            </a:r>
          </a:p>
          <a:p>
            <a:endParaRPr lang="en-US" b="1" dirty="0"/>
          </a:p>
          <a:p>
            <a:r>
              <a:rPr lang="en-US" b="1" dirty="0"/>
              <a:t>Accent</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50826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Decoding Instruction</a:t>
            </a:r>
          </a:p>
        </p:txBody>
      </p:sp>
      <p:sp>
        <p:nvSpPr>
          <p:cNvPr id="3" name="Content Placeholder 2"/>
          <p:cNvSpPr>
            <a:spLocks noGrp="1"/>
          </p:cNvSpPr>
          <p:nvPr>
            <p:ph idx="1"/>
          </p:nvPr>
        </p:nvSpPr>
        <p:spPr/>
        <p:txBody>
          <a:bodyPr/>
          <a:lstStyle/>
          <a:p>
            <a:pPr marL="0" indent="0">
              <a:buNone/>
            </a:pPr>
            <a:r>
              <a:rPr lang="en-US" sz="2400" b="1" dirty="0">
                <a:solidFill>
                  <a:schemeClr val="accent4">
                    <a:lumMod val="75000"/>
                  </a:schemeClr>
                </a:solidFill>
              </a:rPr>
              <a:t>Decoding is looking at letters and translating them into speech sounds. Links all the letter and sounds in English.</a:t>
            </a:r>
          </a:p>
          <a:p>
            <a:endParaRPr lang="en-US" b="1" dirty="0"/>
          </a:p>
          <a:p>
            <a:r>
              <a:rPr lang="en-US" b="1" dirty="0"/>
              <a:t>26 letters, 44 sounds, 98 letters/letter clusters</a:t>
            </a:r>
          </a:p>
          <a:p>
            <a:endParaRPr lang="en-US" b="1" dirty="0"/>
          </a:p>
          <a:p>
            <a:r>
              <a:rPr lang="en-US" b="1" dirty="0"/>
              <a:t>Coding Marks, such as the breve &amp; macron</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135765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Fluency Instruction</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solidFill>
                  <a:schemeClr val="accent4">
                    <a:lumMod val="75000"/>
                  </a:schemeClr>
                </a:solidFill>
              </a:rPr>
              <a:t>Fluency is reading accurately at a smooth and even pace.</a:t>
            </a:r>
          </a:p>
          <a:p>
            <a:endParaRPr lang="en-US" b="1" dirty="0"/>
          </a:p>
          <a:p>
            <a:r>
              <a:rPr lang="en-US" b="1" dirty="0"/>
              <a:t>RAP, Repeated Accurate Practice</a:t>
            </a:r>
          </a:p>
          <a:p>
            <a:endParaRPr lang="en-US" b="1" dirty="0"/>
          </a:p>
          <a:p>
            <a:r>
              <a:rPr lang="en-US" b="1" dirty="0"/>
              <a:t>Instant Words</a:t>
            </a:r>
          </a:p>
          <a:p>
            <a:endParaRPr lang="en-US" b="1" dirty="0"/>
          </a:p>
          <a:p>
            <a:r>
              <a:rPr lang="en-US" b="1" dirty="0"/>
              <a:t>Timed reading for rate</a:t>
            </a:r>
          </a:p>
          <a:p>
            <a:endParaRPr lang="en-US" b="1" dirty="0"/>
          </a:p>
          <a:p>
            <a:r>
              <a:rPr lang="en-US" b="1" dirty="0"/>
              <a:t>Repeated reading for smoothness</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72092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Phonemic Awareness Instruction</a:t>
            </a:r>
          </a:p>
        </p:txBody>
      </p:sp>
      <p:sp>
        <p:nvSpPr>
          <p:cNvPr id="3" name="Content Placeholder 2"/>
          <p:cNvSpPr>
            <a:spLocks noGrp="1"/>
          </p:cNvSpPr>
          <p:nvPr>
            <p:ph idx="1"/>
          </p:nvPr>
        </p:nvSpPr>
        <p:spPr/>
        <p:txBody>
          <a:bodyPr/>
          <a:lstStyle/>
          <a:p>
            <a:r>
              <a:rPr lang="en-US" b="1" dirty="0"/>
              <a:t>Increase sensitivity to how we make the sounds</a:t>
            </a:r>
          </a:p>
          <a:p>
            <a:pPr lvl="1"/>
            <a:r>
              <a:rPr lang="en-US" i="1" dirty="0">
                <a:solidFill>
                  <a:schemeClr val="accent4">
                    <a:lumMod val="75000"/>
                  </a:schemeClr>
                </a:solidFill>
              </a:rPr>
              <a:t>What happens with out tongue, teeth, lips, air, voice and how does it feel?</a:t>
            </a:r>
          </a:p>
          <a:p>
            <a:endParaRPr lang="en-US" i="1" dirty="0"/>
          </a:p>
          <a:p>
            <a:r>
              <a:rPr lang="en-US" b="1" dirty="0"/>
              <a:t>Increase appreciation: sounds make, syllables, sounds that make words, words form sentences</a:t>
            </a:r>
          </a:p>
          <a:p>
            <a:endParaRPr lang="en-US" b="1" dirty="0"/>
          </a:p>
          <a:p>
            <a:r>
              <a:rPr lang="en-US" b="1" dirty="0"/>
              <a:t>Develops ability to separate, blend, and manipulate sounds in words</a:t>
            </a:r>
          </a:p>
          <a:p>
            <a:endParaRPr lang="en-US" dirty="0"/>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244611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Spelling Instruction</a:t>
            </a:r>
          </a:p>
        </p:txBody>
      </p:sp>
      <p:sp>
        <p:nvSpPr>
          <p:cNvPr id="3" name="Content Placeholder 2"/>
          <p:cNvSpPr>
            <a:spLocks noGrp="1"/>
          </p:cNvSpPr>
          <p:nvPr>
            <p:ph idx="1"/>
          </p:nvPr>
        </p:nvSpPr>
        <p:spPr/>
        <p:txBody>
          <a:bodyPr>
            <a:normAutofit/>
          </a:bodyPr>
          <a:lstStyle/>
          <a:p>
            <a:r>
              <a:rPr lang="en-US" sz="2000" b="1" dirty="0"/>
              <a:t>Links the 44 sounds in English with the letter or letters that represent those sounds</a:t>
            </a:r>
          </a:p>
          <a:p>
            <a:endParaRPr lang="en-US" sz="2000" b="1" dirty="0"/>
          </a:p>
          <a:p>
            <a:r>
              <a:rPr lang="en-US" sz="2000" b="1" dirty="0"/>
              <a:t>Direct Instruction:</a:t>
            </a:r>
          </a:p>
          <a:p>
            <a:pPr lvl="1"/>
            <a:r>
              <a:rPr lang="en-US" sz="1800" b="1" dirty="0"/>
              <a:t>Spelling generalizations</a:t>
            </a:r>
          </a:p>
          <a:p>
            <a:pPr lvl="1"/>
            <a:r>
              <a:rPr lang="en-US" sz="1800" b="1" dirty="0"/>
              <a:t>Spelling rules</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12886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 Instruction</a:t>
            </a:r>
          </a:p>
        </p:txBody>
      </p:sp>
      <p:sp>
        <p:nvSpPr>
          <p:cNvPr id="3" name="Content Placeholder 2"/>
          <p:cNvSpPr>
            <a:spLocks noGrp="1"/>
          </p:cNvSpPr>
          <p:nvPr>
            <p:ph idx="1"/>
          </p:nvPr>
        </p:nvSpPr>
        <p:spPr/>
        <p:txBody>
          <a:bodyPr/>
          <a:lstStyle/>
          <a:p>
            <a:pPr marL="0" indent="0">
              <a:buNone/>
            </a:pPr>
            <a:r>
              <a:rPr lang="en-US" sz="2400" b="1" dirty="0">
                <a:solidFill>
                  <a:schemeClr val="accent4">
                    <a:lumMod val="75000"/>
                  </a:schemeClr>
                </a:solidFill>
              </a:rPr>
              <a:t>Comprehension is getting meaning from what is read.</a:t>
            </a:r>
          </a:p>
          <a:p>
            <a:pPr marL="0" indent="0">
              <a:buNone/>
            </a:pPr>
            <a:endParaRPr lang="en-US" sz="2400" b="1" dirty="0">
              <a:solidFill>
                <a:schemeClr val="accent4">
                  <a:lumMod val="75000"/>
                </a:schemeClr>
              </a:solidFill>
            </a:endParaRPr>
          </a:p>
          <a:p>
            <a:r>
              <a:rPr lang="en-US" b="1" dirty="0"/>
              <a:t>Direct Instruction</a:t>
            </a:r>
          </a:p>
          <a:p>
            <a:pPr lvl="1"/>
            <a:r>
              <a:rPr lang="en-US" b="1" dirty="0"/>
              <a:t>Preview </a:t>
            </a:r>
          </a:p>
          <a:p>
            <a:pPr lvl="1"/>
            <a:r>
              <a:rPr lang="en-US" b="1" dirty="0"/>
              <a:t>Predict</a:t>
            </a:r>
          </a:p>
          <a:p>
            <a:pPr lvl="1"/>
            <a:r>
              <a:rPr lang="en-US" b="1" dirty="0"/>
              <a:t>Identify important information</a:t>
            </a:r>
          </a:p>
          <a:p>
            <a:pPr lvl="1"/>
            <a:r>
              <a:rPr lang="en-US" b="1" dirty="0"/>
              <a:t>Develop self-correcting strategies</a:t>
            </a:r>
          </a:p>
        </p:txBody>
      </p:sp>
      <p:pic>
        <p:nvPicPr>
          <p:cNvPr id="4" name="Picture 3"/>
          <p:cNvPicPr>
            <a:picLocks noChangeAspect="1"/>
          </p:cNvPicPr>
          <p:nvPr/>
        </p:nvPicPr>
        <p:blipFill>
          <a:blip r:embed="rId2"/>
          <a:stretch>
            <a:fillRect/>
          </a:stretch>
        </p:blipFill>
        <p:spPr>
          <a:xfrm>
            <a:off x="10798706" y="6409509"/>
            <a:ext cx="905615" cy="370114"/>
          </a:xfrm>
          <a:prstGeom prst="rect">
            <a:avLst/>
          </a:prstGeom>
        </p:spPr>
      </p:pic>
    </p:spTree>
    <p:extLst>
      <p:ext uri="{BB962C8B-B14F-4D97-AF65-F5344CB8AC3E}">
        <p14:creationId xmlns:p14="http://schemas.microsoft.com/office/powerpoint/2010/main" val="3223953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589</TotalTime>
  <Words>925</Words>
  <Application>Microsoft Office PowerPoint</Application>
  <PresentationFormat>Widescreen</PresentationFormat>
  <Paragraphs>211</Paragraphs>
  <Slides>35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メイリオ</vt:lpstr>
      <vt:lpstr>Arial</vt:lpstr>
      <vt:lpstr>Century Gothic</vt:lpstr>
      <vt:lpstr>Times New Roman</vt:lpstr>
      <vt:lpstr>Wingdings 3</vt:lpstr>
      <vt:lpstr>Ion Boardroom</vt:lpstr>
      <vt:lpstr>Image</vt:lpstr>
      <vt:lpstr>Take Flight Curriculum by Scottish Rite </vt:lpstr>
      <vt:lpstr>Instructional Approaches</vt:lpstr>
      <vt:lpstr>Direct Instruction</vt:lpstr>
      <vt:lpstr>Alphabet Instruction</vt:lpstr>
      <vt:lpstr>Decoding Instruction</vt:lpstr>
      <vt:lpstr>Fluency Instruction</vt:lpstr>
      <vt:lpstr>Phonemic Awareness Instruction</vt:lpstr>
      <vt:lpstr>Spelling Instruction</vt:lpstr>
      <vt:lpstr>Comprehension Instruction</vt:lpstr>
      <vt:lpstr>Shared Responsibility</vt:lpstr>
      <vt:lpstr>Handwriting Practice</vt:lpstr>
      <vt:lpstr>PowerPoint Presentation</vt:lpstr>
      <vt:lpstr>Handwriting Check Points</vt:lpstr>
      <vt:lpstr>RAP: Rapid Automatic Practice</vt:lpstr>
      <vt:lpstr>PowerPoint Presentation</vt:lpstr>
      <vt:lpstr>PowerPoint Presentation</vt:lpstr>
      <vt:lpstr>PowerPoint Presentation</vt:lpstr>
      <vt:lpstr>Instant Word Practice</vt:lpstr>
      <vt:lpstr>Columns</vt:lpstr>
      <vt:lpstr>Rows</vt:lpstr>
      <vt:lpstr>Phrases</vt:lpstr>
      <vt:lpstr>Sentences</vt:lpstr>
      <vt:lpstr>Homework</vt:lpstr>
      <vt:lpstr>Handwriting Homework</vt:lpstr>
      <vt:lpstr>Instant Word Homework</vt:lpstr>
      <vt:lpstr>Read Aloud to Your Child</vt:lpstr>
      <vt:lpstr>Is Listening to a Book Cheating?</vt:lpstr>
      <vt:lpstr>Impact of Reading</vt:lpstr>
      <vt:lpstr>Comprehension Instruction</vt:lpstr>
      <vt:lpstr>Preview and Predict</vt:lpstr>
      <vt:lpstr>Identify Important Information</vt:lpstr>
      <vt:lpstr>Develop Self-Monitoring Strategies</vt:lpstr>
      <vt:lpstr>Develop Self-Correcting Strategies</vt:lpstr>
      <vt:lpstr>Create a successful read aloud experience</vt:lpstr>
      <vt:lpstr>PowerPoint Presentation</vt:lpstr>
    </vt:vector>
  </TitlesOfParts>
  <Company>Castleberry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dc:title>
  <dc:creator>Wills, Anna</dc:creator>
  <cp:lastModifiedBy>ZINCK, MELANIE</cp:lastModifiedBy>
  <cp:revision>23</cp:revision>
  <dcterms:created xsi:type="dcterms:W3CDTF">2016-10-11T20:56:27Z</dcterms:created>
  <dcterms:modified xsi:type="dcterms:W3CDTF">2023-09-07T12:02:28Z</dcterms:modified>
</cp:coreProperties>
</file>